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3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4" autoAdjust="0"/>
    <p:restoredTop sz="94660"/>
  </p:normalViewPr>
  <p:slideViewPr>
    <p:cSldViewPr snapToGrid="0">
      <p:cViewPr varScale="1">
        <p:scale>
          <a:sx n="45" d="100"/>
          <a:sy n="45" d="100"/>
        </p:scale>
        <p:origin x="54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4291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035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8545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6748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9344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8745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020861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1952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4846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4146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6166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2147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1950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7527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7599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3686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23565-404A-4570-9202-F1DFE43408CE}" type="datetimeFigureOut">
              <a:rPr lang="zh-TW" altLang="en-US" smtClean="0"/>
              <a:t>2021/4/5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139EB78-6ACA-40D8-814F-49922FE81A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0991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>
                <a:latin typeface="Jokerman" panose="04090605060D06020702" pitchFamily="82" charset="0"/>
              </a:rPr>
              <a:t>3-1</a:t>
            </a:r>
            <a:r>
              <a:rPr lang="zh-TW" altLang="en-US">
                <a:latin typeface="SetoFont" panose="02000600000000000000" pitchFamily="2" charset="-120"/>
                <a:ea typeface="SetoFont" panose="02000600000000000000" pitchFamily="2" charset="-120"/>
                <a:cs typeface="SetoFont" panose="02000600000000000000" pitchFamily="2" charset="-120"/>
              </a:rPr>
              <a:t>三角形的外角和</a:t>
            </a:r>
            <a:endParaRPr lang="zh-TW" altLang="en-US">
              <a:latin typeface="SetoFont" panose="02000600000000000000" pitchFamily="2" charset="-120"/>
              <a:ea typeface="SetoFont" panose="02000600000000000000" pitchFamily="2" charset="-120"/>
              <a:cs typeface="SetoFont" panose="02000600000000000000" pitchFamily="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b="1"/>
              <a:t>資料來源：國立臺灣師範大學數學教學中心適性教學</a:t>
            </a:r>
            <a:r>
              <a:rPr lang="en-US" altLang="zh-TW" b="1"/>
              <a:t>《</a:t>
            </a:r>
            <a:r>
              <a:rPr lang="zh-TW" altLang="en-US" b="1"/>
              <a:t>數學建築活動</a:t>
            </a:r>
            <a:r>
              <a:rPr lang="en-US" altLang="zh-TW" b="1"/>
              <a:t>》</a:t>
            </a:r>
            <a:endParaRPr lang="zh-TW" altLang="en-US" b="1"/>
          </a:p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466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弧形 58"/>
          <p:cNvSpPr/>
          <p:nvPr/>
        </p:nvSpPr>
        <p:spPr>
          <a:xfrm rot="17973364">
            <a:off x="1552329" y="3312333"/>
            <a:ext cx="1919579" cy="1919579"/>
          </a:xfrm>
          <a:prstGeom prst="arc">
            <a:avLst>
              <a:gd name="adj1" fmla="val 15217026"/>
              <a:gd name="adj2" fmla="val 1465896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" name="弧形 54"/>
          <p:cNvSpPr/>
          <p:nvPr/>
        </p:nvSpPr>
        <p:spPr>
          <a:xfrm rot="17973364">
            <a:off x="1552329" y="3312333"/>
            <a:ext cx="1919579" cy="1919579"/>
          </a:xfrm>
          <a:prstGeom prst="arc">
            <a:avLst>
              <a:gd name="adj1" fmla="val 15217026"/>
              <a:gd name="adj2" fmla="val 1465896"/>
            </a:avLst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4008966" cy="1320800"/>
          </a:xfrm>
        </p:spPr>
        <p:txBody>
          <a:bodyPr>
            <a:normAutofit/>
          </a:bodyPr>
          <a:lstStyle/>
          <a:p>
            <a:r>
              <a:rPr lang="zh-TW" altLang="en-US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沿著三角形</a:t>
            </a:r>
            <a:r>
              <a:rPr lang="zh-TW" altLang="en-US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跑</a:t>
            </a:r>
            <a:r>
              <a:rPr lang="zh-TW" altLang="en-US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一圈，</a:t>
            </a:r>
            <a:r>
              <a:rPr lang="en-US" altLang="zh-TW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/>
            </a:r>
            <a:br>
              <a:rPr lang="en-US" altLang="zh-TW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</a:br>
            <a:r>
              <a:rPr lang="zh-TW" altLang="en-US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且回到起跑狀態</a:t>
            </a:r>
            <a:endParaRPr lang="zh-TW" altLang="en-US">
              <a:latin typeface="HYShangWeiMoFaTiTruing W" panose="00020600040101010101" pitchFamily="18" charset="-122"/>
              <a:ea typeface="HYShangWeiMoFaTiTruing W" panose="00020600040101010101" pitchFamily="18" charset="-122"/>
            </a:endParaRPr>
          </a:p>
        </p:txBody>
      </p:sp>
      <p:cxnSp>
        <p:nvCxnSpPr>
          <p:cNvPr id="5" name="直線接點 4"/>
          <p:cNvCxnSpPr/>
          <p:nvPr/>
        </p:nvCxnSpPr>
        <p:spPr>
          <a:xfrm flipH="1">
            <a:off x="2516896" y="1444235"/>
            <a:ext cx="3875344" cy="285175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接點 5"/>
          <p:cNvCxnSpPr/>
          <p:nvPr/>
        </p:nvCxnSpPr>
        <p:spPr>
          <a:xfrm flipH="1" flipV="1">
            <a:off x="2516895" y="4295986"/>
            <a:ext cx="4297680" cy="100584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H="1" flipV="1">
            <a:off x="6391916" y="1444235"/>
            <a:ext cx="395058" cy="385759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圖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075552" flipV="1">
            <a:off x="6182290" y="5048021"/>
            <a:ext cx="866896" cy="1343212"/>
          </a:xfrm>
          <a:prstGeom prst="rect">
            <a:avLst/>
          </a:prstGeom>
        </p:spPr>
      </p:pic>
      <p:cxnSp>
        <p:nvCxnSpPr>
          <p:cNvPr id="57" name="直線接點 56"/>
          <p:cNvCxnSpPr/>
          <p:nvPr/>
        </p:nvCxnSpPr>
        <p:spPr>
          <a:xfrm flipH="1" flipV="1">
            <a:off x="677988" y="3865934"/>
            <a:ext cx="2331652" cy="54570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群組 19"/>
          <p:cNvGrpSpPr/>
          <p:nvPr/>
        </p:nvGrpSpPr>
        <p:grpSpPr>
          <a:xfrm>
            <a:off x="1539872" y="3351721"/>
            <a:ext cx="1833397" cy="1833397"/>
            <a:chOff x="7010400" y="696443"/>
            <a:chExt cx="1833397" cy="1833397"/>
          </a:xfrm>
        </p:grpSpPr>
        <p:sp>
          <p:nvSpPr>
            <p:cNvPr id="21" name="橢圓 20"/>
            <p:cNvSpPr/>
            <p:nvPr/>
          </p:nvSpPr>
          <p:spPr>
            <a:xfrm>
              <a:off x="7010400" y="696443"/>
              <a:ext cx="1833397" cy="18333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2" name="圖片 2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6304230" flipH="1">
              <a:off x="7271203" y="1350546"/>
              <a:ext cx="866896" cy="13333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419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875E-6 2.22222E-6 L -0.35781 -0.15139 " pathEditMode="relative" rAng="0" ptsTypes="AA">
                                      <p:cBhvr>
                                        <p:cTn id="6" dur="1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1" y="-756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Rot by="7560000">
                                      <p:cBhvr>
                                        <p:cTn id="12" dur="1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弧形 58"/>
          <p:cNvSpPr/>
          <p:nvPr/>
        </p:nvSpPr>
        <p:spPr>
          <a:xfrm rot="17973364">
            <a:off x="1552329" y="3312333"/>
            <a:ext cx="1919579" cy="1919579"/>
          </a:xfrm>
          <a:prstGeom prst="arc">
            <a:avLst>
              <a:gd name="adj1" fmla="val 15217026"/>
              <a:gd name="adj2" fmla="val 1465896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" name="弧形 54"/>
          <p:cNvSpPr/>
          <p:nvPr/>
        </p:nvSpPr>
        <p:spPr>
          <a:xfrm rot="17973364">
            <a:off x="1552329" y="3312333"/>
            <a:ext cx="1919579" cy="1919579"/>
          </a:xfrm>
          <a:prstGeom prst="arc">
            <a:avLst>
              <a:gd name="adj1" fmla="val 15217026"/>
              <a:gd name="adj2" fmla="val 1465896"/>
            </a:avLst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4008966" cy="1320800"/>
          </a:xfrm>
        </p:spPr>
        <p:txBody>
          <a:bodyPr>
            <a:normAutofit/>
          </a:bodyPr>
          <a:lstStyle/>
          <a:p>
            <a:r>
              <a:rPr lang="zh-TW" altLang="en-US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沿著三角形</a:t>
            </a:r>
            <a:r>
              <a:rPr lang="zh-TW" altLang="en-US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跑</a:t>
            </a:r>
            <a:r>
              <a:rPr lang="zh-TW" altLang="en-US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一圈，</a:t>
            </a:r>
            <a:r>
              <a:rPr lang="en-US" altLang="zh-TW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/>
            </a:r>
            <a:br>
              <a:rPr lang="en-US" altLang="zh-TW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</a:br>
            <a:r>
              <a:rPr lang="zh-TW" altLang="en-US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且回到起跑狀態</a:t>
            </a:r>
            <a:endParaRPr lang="zh-TW" altLang="en-US">
              <a:latin typeface="HYShangWeiMoFaTiTruing W" panose="00020600040101010101" pitchFamily="18" charset="-122"/>
              <a:ea typeface="HYShangWeiMoFaTiTruing W" panose="00020600040101010101" pitchFamily="18" charset="-122"/>
            </a:endParaRPr>
          </a:p>
        </p:txBody>
      </p:sp>
      <p:cxnSp>
        <p:nvCxnSpPr>
          <p:cNvPr id="5" name="直線接點 4"/>
          <p:cNvCxnSpPr/>
          <p:nvPr/>
        </p:nvCxnSpPr>
        <p:spPr>
          <a:xfrm flipH="1">
            <a:off x="2516896" y="1444235"/>
            <a:ext cx="3875344" cy="285175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接點 5"/>
          <p:cNvCxnSpPr/>
          <p:nvPr/>
        </p:nvCxnSpPr>
        <p:spPr>
          <a:xfrm flipH="1" flipV="1">
            <a:off x="2516895" y="4295986"/>
            <a:ext cx="4297680" cy="100584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H="1" flipV="1">
            <a:off x="6391916" y="1444235"/>
            <a:ext cx="395058" cy="385759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接點 56"/>
          <p:cNvCxnSpPr/>
          <p:nvPr/>
        </p:nvCxnSpPr>
        <p:spPr>
          <a:xfrm flipH="1" flipV="1">
            <a:off x="677988" y="3865934"/>
            <a:ext cx="2331652" cy="54570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 flipH="1">
            <a:off x="3936786" y="400295"/>
            <a:ext cx="3875344" cy="285175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弧形 37"/>
          <p:cNvSpPr/>
          <p:nvPr/>
        </p:nvSpPr>
        <p:spPr>
          <a:xfrm rot="4174945">
            <a:off x="5452309" y="531714"/>
            <a:ext cx="1919579" cy="1919579"/>
          </a:xfrm>
          <a:prstGeom prst="arc">
            <a:avLst>
              <a:gd name="adj1" fmla="val 15153189"/>
              <a:gd name="adj2" fmla="val 805510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弧形 38"/>
          <p:cNvSpPr/>
          <p:nvPr/>
        </p:nvSpPr>
        <p:spPr>
          <a:xfrm rot="4097453">
            <a:off x="5479522" y="517200"/>
            <a:ext cx="1919579" cy="1919579"/>
          </a:xfrm>
          <a:prstGeom prst="arc">
            <a:avLst>
              <a:gd name="adj1" fmla="val 15217026"/>
              <a:gd name="adj2" fmla="val 970529"/>
            </a:avLst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0" name="圖片 3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508445" flipV="1">
            <a:off x="6435969" y="828262"/>
            <a:ext cx="866896" cy="1343212"/>
          </a:xfrm>
          <a:prstGeom prst="rect">
            <a:avLst/>
          </a:prstGeom>
        </p:spPr>
      </p:pic>
      <p:grpSp>
        <p:nvGrpSpPr>
          <p:cNvPr id="20" name="群組 19"/>
          <p:cNvGrpSpPr/>
          <p:nvPr/>
        </p:nvGrpSpPr>
        <p:grpSpPr>
          <a:xfrm rot="7680000">
            <a:off x="1541465" y="3432352"/>
            <a:ext cx="1833397" cy="1833397"/>
            <a:chOff x="7010400" y="696443"/>
            <a:chExt cx="1833397" cy="1833397"/>
          </a:xfrm>
        </p:grpSpPr>
        <p:sp>
          <p:nvSpPr>
            <p:cNvPr id="21" name="橢圓 20"/>
            <p:cNvSpPr/>
            <p:nvPr/>
          </p:nvSpPr>
          <p:spPr>
            <a:xfrm>
              <a:off x="7010400" y="696443"/>
              <a:ext cx="1833397" cy="18333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2" name="圖片 2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6304230" flipH="1">
              <a:off x="7271203" y="1350546"/>
              <a:ext cx="866896" cy="13333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857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0.31498 -0.4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2" y="-20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弧形 58"/>
          <p:cNvSpPr/>
          <p:nvPr/>
        </p:nvSpPr>
        <p:spPr>
          <a:xfrm rot="17973364">
            <a:off x="1552329" y="3312333"/>
            <a:ext cx="1919579" cy="1919579"/>
          </a:xfrm>
          <a:prstGeom prst="arc">
            <a:avLst>
              <a:gd name="adj1" fmla="val 15217026"/>
              <a:gd name="adj2" fmla="val 1465896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" name="弧形 54"/>
          <p:cNvSpPr/>
          <p:nvPr/>
        </p:nvSpPr>
        <p:spPr>
          <a:xfrm rot="17973364">
            <a:off x="1552329" y="3312333"/>
            <a:ext cx="1919579" cy="1919579"/>
          </a:xfrm>
          <a:prstGeom prst="arc">
            <a:avLst>
              <a:gd name="adj1" fmla="val 15217026"/>
              <a:gd name="adj2" fmla="val 1465896"/>
            </a:avLst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4008966" cy="1320800"/>
          </a:xfrm>
        </p:spPr>
        <p:txBody>
          <a:bodyPr>
            <a:normAutofit/>
          </a:bodyPr>
          <a:lstStyle/>
          <a:p>
            <a:r>
              <a:rPr lang="zh-TW" altLang="en-US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沿著三角形</a:t>
            </a:r>
            <a:r>
              <a:rPr lang="zh-TW" altLang="en-US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跑</a:t>
            </a:r>
            <a:r>
              <a:rPr lang="zh-TW" altLang="en-US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一圈，</a:t>
            </a:r>
            <a:r>
              <a:rPr lang="en-US" altLang="zh-TW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/>
            </a:r>
            <a:br>
              <a:rPr lang="en-US" altLang="zh-TW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</a:br>
            <a:r>
              <a:rPr lang="zh-TW" altLang="en-US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且回到起跑狀態</a:t>
            </a:r>
            <a:endParaRPr lang="zh-TW" altLang="en-US">
              <a:latin typeface="HYShangWeiMoFaTiTruing W" panose="00020600040101010101" pitchFamily="18" charset="-122"/>
              <a:ea typeface="HYShangWeiMoFaTiTruing W" panose="00020600040101010101" pitchFamily="18" charset="-122"/>
            </a:endParaRPr>
          </a:p>
        </p:txBody>
      </p:sp>
      <p:cxnSp>
        <p:nvCxnSpPr>
          <p:cNvPr id="5" name="直線接點 4"/>
          <p:cNvCxnSpPr/>
          <p:nvPr/>
        </p:nvCxnSpPr>
        <p:spPr>
          <a:xfrm flipH="1">
            <a:off x="2516896" y="1444235"/>
            <a:ext cx="3875344" cy="285175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接點 5"/>
          <p:cNvCxnSpPr/>
          <p:nvPr/>
        </p:nvCxnSpPr>
        <p:spPr>
          <a:xfrm flipH="1" flipV="1">
            <a:off x="2478795" y="4283286"/>
            <a:ext cx="4297680" cy="100584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H="1" flipV="1">
            <a:off x="6391916" y="1444235"/>
            <a:ext cx="395058" cy="385759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接點 56"/>
          <p:cNvCxnSpPr/>
          <p:nvPr/>
        </p:nvCxnSpPr>
        <p:spPr>
          <a:xfrm flipH="1" flipV="1">
            <a:off x="677988" y="3865934"/>
            <a:ext cx="2331652" cy="54570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 flipH="1">
            <a:off x="3936786" y="400295"/>
            <a:ext cx="3875344" cy="285175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弧形 37"/>
          <p:cNvSpPr/>
          <p:nvPr/>
        </p:nvSpPr>
        <p:spPr>
          <a:xfrm rot="4174945">
            <a:off x="5465009" y="531714"/>
            <a:ext cx="1919579" cy="1919579"/>
          </a:xfrm>
          <a:prstGeom prst="arc">
            <a:avLst>
              <a:gd name="adj1" fmla="val 15153189"/>
              <a:gd name="adj2" fmla="val 805506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弧形 38"/>
          <p:cNvSpPr/>
          <p:nvPr/>
        </p:nvSpPr>
        <p:spPr>
          <a:xfrm rot="4097453">
            <a:off x="5479522" y="517200"/>
            <a:ext cx="1919579" cy="1919579"/>
          </a:xfrm>
          <a:prstGeom prst="arc">
            <a:avLst>
              <a:gd name="adj1" fmla="val 15217026"/>
              <a:gd name="adj2" fmla="val 970529"/>
            </a:avLst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0" name="圖片 3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508445" flipV="1">
            <a:off x="6435969" y="828262"/>
            <a:ext cx="866896" cy="1343212"/>
          </a:xfrm>
          <a:prstGeom prst="rect">
            <a:avLst/>
          </a:prstGeom>
        </p:spPr>
      </p:pic>
      <p:cxnSp>
        <p:nvCxnSpPr>
          <p:cNvPr id="19" name="直線接點 18"/>
          <p:cNvCxnSpPr/>
          <p:nvPr/>
        </p:nvCxnSpPr>
        <p:spPr>
          <a:xfrm flipH="1" flipV="1">
            <a:off x="6774274" y="5163398"/>
            <a:ext cx="148584" cy="145086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弧形 22"/>
          <p:cNvSpPr/>
          <p:nvPr/>
        </p:nvSpPr>
        <p:spPr>
          <a:xfrm rot="17973364">
            <a:off x="5808763" y="4367436"/>
            <a:ext cx="1919579" cy="1919579"/>
          </a:xfrm>
          <a:prstGeom prst="arc">
            <a:avLst>
              <a:gd name="adj1" fmla="val 8679712"/>
              <a:gd name="adj2" fmla="val 1518920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弧形 24"/>
          <p:cNvSpPr/>
          <p:nvPr/>
        </p:nvSpPr>
        <p:spPr>
          <a:xfrm rot="10215728">
            <a:off x="5808527" y="4367434"/>
            <a:ext cx="1919579" cy="1919579"/>
          </a:xfrm>
          <a:prstGeom prst="arc">
            <a:avLst>
              <a:gd name="adj1" fmla="val 16404515"/>
              <a:gd name="adj2" fmla="val 1402983"/>
            </a:avLst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7" name="圖片 2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075552" flipV="1">
            <a:off x="6165604" y="5047572"/>
            <a:ext cx="866896" cy="134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76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77556E-17 L 0.0319 0.57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2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弧形 58"/>
          <p:cNvSpPr/>
          <p:nvPr/>
        </p:nvSpPr>
        <p:spPr>
          <a:xfrm rot="17973364">
            <a:off x="1552329" y="3312333"/>
            <a:ext cx="1919579" cy="1919579"/>
          </a:xfrm>
          <a:prstGeom prst="arc">
            <a:avLst>
              <a:gd name="adj1" fmla="val 15217026"/>
              <a:gd name="adj2" fmla="val 1465896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" name="弧形 54"/>
          <p:cNvSpPr/>
          <p:nvPr/>
        </p:nvSpPr>
        <p:spPr>
          <a:xfrm rot="17973364">
            <a:off x="1552329" y="3312333"/>
            <a:ext cx="1919579" cy="1919579"/>
          </a:xfrm>
          <a:prstGeom prst="arc">
            <a:avLst>
              <a:gd name="adj1" fmla="val 15217026"/>
              <a:gd name="adj2" fmla="val 1465896"/>
            </a:avLst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" name="直線接點 4"/>
          <p:cNvCxnSpPr/>
          <p:nvPr/>
        </p:nvCxnSpPr>
        <p:spPr>
          <a:xfrm flipH="1">
            <a:off x="2516896" y="1444235"/>
            <a:ext cx="3875344" cy="285175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接點 5"/>
          <p:cNvCxnSpPr/>
          <p:nvPr/>
        </p:nvCxnSpPr>
        <p:spPr>
          <a:xfrm flipH="1" flipV="1">
            <a:off x="2478795" y="4283286"/>
            <a:ext cx="4297680" cy="100584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H="1" flipV="1">
            <a:off x="6391916" y="1444235"/>
            <a:ext cx="395058" cy="385759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接點 56"/>
          <p:cNvCxnSpPr/>
          <p:nvPr/>
        </p:nvCxnSpPr>
        <p:spPr>
          <a:xfrm flipH="1" flipV="1">
            <a:off x="677988" y="3865934"/>
            <a:ext cx="2331652" cy="54570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 flipH="1">
            <a:off x="3936786" y="400295"/>
            <a:ext cx="3875344" cy="285175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弧形 37"/>
          <p:cNvSpPr/>
          <p:nvPr/>
        </p:nvSpPr>
        <p:spPr>
          <a:xfrm rot="4174945">
            <a:off x="5467109" y="504787"/>
            <a:ext cx="1919579" cy="1919579"/>
          </a:xfrm>
          <a:prstGeom prst="arc">
            <a:avLst>
              <a:gd name="adj1" fmla="val 15248565"/>
              <a:gd name="adj2" fmla="val 869890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弧形 38"/>
          <p:cNvSpPr/>
          <p:nvPr/>
        </p:nvSpPr>
        <p:spPr>
          <a:xfrm rot="4097453">
            <a:off x="5479522" y="517200"/>
            <a:ext cx="1919579" cy="1919579"/>
          </a:xfrm>
          <a:prstGeom prst="arc">
            <a:avLst>
              <a:gd name="adj1" fmla="val 15312477"/>
              <a:gd name="adj2" fmla="val 1003030"/>
            </a:avLst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9" name="直線接點 18"/>
          <p:cNvCxnSpPr/>
          <p:nvPr/>
        </p:nvCxnSpPr>
        <p:spPr>
          <a:xfrm flipH="1" flipV="1">
            <a:off x="6774274" y="5163398"/>
            <a:ext cx="148584" cy="145086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弧形 22"/>
          <p:cNvSpPr/>
          <p:nvPr/>
        </p:nvSpPr>
        <p:spPr>
          <a:xfrm rot="17973364">
            <a:off x="5808763" y="4367436"/>
            <a:ext cx="1919579" cy="1919579"/>
          </a:xfrm>
          <a:prstGeom prst="arc">
            <a:avLst>
              <a:gd name="adj1" fmla="val 8679712"/>
              <a:gd name="adj2" fmla="val 1518920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弧形 24"/>
          <p:cNvSpPr/>
          <p:nvPr/>
        </p:nvSpPr>
        <p:spPr>
          <a:xfrm rot="10215728">
            <a:off x="5808527" y="4367434"/>
            <a:ext cx="1919579" cy="1919579"/>
          </a:xfrm>
          <a:prstGeom prst="arc">
            <a:avLst>
              <a:gd name="adj1" fmla="val 16404515"/>
              <a:gd name="adj2" fmla="val 1402983"/>
            </a:avLst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6" name="直線接點 25"/>
          <p:cNvCxnSpPr/>
          <p:nvPr/>
        </p:nvCxnSpPr>
        <p:spPr>
          <a:xfrm flipH="1">
            <a:off x="6805051" y="4402115"/>
            <a:ext cx="1197354" cy="89018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 rot="16944523">
            <a:off x="6768316" y="4367624"/>
            <a:ext cx="0" cy="1786764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接點 23"/>
          <p:cNvCxnSpPr/>
          <p:nvPr/>
        </p:nvCxnSpPr>
        <p:spPr>
          <a:xfrm rot="16944523">
            <a:off x="5874934" y="5261006"/>
            <a:ext cx="1786764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群組 42"/>
          <p:cNvGrpSpPr/>
          <p:nvPr/>
        </p:nvGrpSpPr>
        <p:grpSpPr>
          <a:xfrm>
            <a:off x="7812130" y="673020"/>
            <a:ext cx="1833397" cy="1833397"/>
            <a:chOff x="7281928" y="2424718"/>
            <a:chExt cx="1833397" cy="1833397"/>
          </a:xfrm>
        </p:grpSpPr>
        <p:sp>
          <p:nvSpPr>
            <p:cNvPr id="44" name="橢圓 43"/>
            <p:cNvSpPr/>
            <p:nvPr/>
          </p:nvSpPr>
          <p:spPr>
            <a:xfrm>
              <a:off x="7281928" y="2424718"/>
              <a:ext cx="1833397" cy="18333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45" name="群組 44"/>
            <p:cNvGrpSpPr/>
            <p:nvPr/>
          </p:nvGrpSpPr>
          <p:grpSpPr>
            <a:xfrm>
              <a:off x="7385139" y="3084068"/>
              <a:ext cx="1333937" cy="1037748"/>
              <a:chOff x="7385139" y="3084068"/>
              <a:chExt cx="1333937" cy="1037748"/>
            </a:xfrm>
          </p:grpSpPr>
          <p:pic>
            <p:nvPicPr>
              <p:cNvPr id="46" name="圖片 45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6304230" flipH="1">
                <a:off x="7618931" y="3021671"/>
                <a:ext cx="866896" cy="1333394"/>
              </a:xfrm>
              <a:prstGeom prst="rect">
                <a:avLst/>
              </a:prstGeom>
            </p:spPr>
          </p:pic>
          <p:cxnSp>
            <p:nvCxnSpPr>
              <p:cNvPr id="47" name="直線接點 46"/>
              <p:cNvCxnSpPr/>
              <p:nvPr/>
            </p:nvCxnSpPr>
            <p:spPr>
              <a:xfrm flipH="1" flipV="1">
                <a:off x="7385139" y="3084068"/>
                <a:ext cx="1200688" cy="310862"/>
              </a:xfrm>
              <a:prstGeom prst="line">
                <a:avLst/>
              </a:prstGeom>
              <a:ln w="38100"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文字方塊 47"/>
          <p:cNvSpPr txBox="1"/>
          <p:nvPr/>
        </p:nvSpPr>
        <p:spPr>
          <a:xfrm>
            <a:off x="7484813" y="2591401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原地旋轉一圈</a:t>
            </a:r>
            <a:endParaRPr lang="en-US" altLang="zh-TW" sz="400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TW" altLang="en-US" sz="4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總共轉</a:t>
            </a:r>
            <a:r>
              <a:rPr lang="en-US" altLang="zh-TW" sz="4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360</a:t>
            </a:r>
            <a:r>
              <a:rPr lang="zh-TW" altLang="en-US" sz="4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度</a:t>
            </a:r>
            <a:endParaRPr lang="zh-TW" altLang="en-US" sz="40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994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0.00348 L 0.34883 0.1483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35" y="759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0.00348 L 0.34883 0.144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35" y="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43 0.00185 L 0.0319 0.5597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2789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0.03086 0.5578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6" y="27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5" grpId="0" animBg="1"/>
      <p:bldP spid="38" grpId="0" animBg="1"/>
      <p:bldP spid="39" grpId="0" animBg="1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弧形 58"/>
          <p:cNvSpPr/>
          <p:nvPr/>
        </p:nvSpPr>
        <p:spPr>
          <a:xfrm rot="17973364">
            <a:off x="1552329" y="3312333"/>
            <a:ext cx="1919579" cy="1919579"/>
          </a:xfrm>
          <a:prstGeom prst="arc">
            <a:avLst>
              <a:gd name="adj1" fmla="val 15217026"/>
              <a:gd name="adj2" fmla="val 1465896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" name="弧形 54"/>
          <p:cNvSpPr/>
          <p:nvPr/>
        </p:nvSpPr>
        <p:spPr>
          <a:xfrm rot="17973364">
            <a:off x="1552329" y="3312333"/>
            <a:ext cx="1919579" cy="1919579"/>
          </a:xfrm>
          <a:prstGeom prst="arc">
            <a:avLst>
              <a:gd name="adj1" fmla="val 15217026"/>
              <a:gd name="adj2" fmla="val 1465896"/>
            </a:avLst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4008966" cy="1320800"/>
          </a:xfrm>
        </p:spPr>
        <p:txBody>
          <a:bodyPr>
            <a:normAutofit/>
          </a:bodyPr>
          <a:lstStyle/>
          <a:p>
            <a:r>
              <a:rPr lang="zh-TW" altLang="en-US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沿著三角形</a:t>
            </a:r>
            <a:r>
              <a:rPr lang="zh-TW" altLang="en-US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跑</a:t>
            </a:r>
            <a:r>
              <a:rPr lang="zh-TW" altLang="en-US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一圈，</a:t>
            </a:r>
            <a:r>
              <a:rPr lang="en-US" altLang="zh-TW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/>
            </a:r>
            <a:br>
              <a:rPr lang="en-US" altLang="zh-TW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</a:br>
            <a:r>
              <a:rPr lang="zh-TW" altLang="en-US" smtClean="0">
                <a:latin typeface="HYShangWeiMoFaTiTruing W" panose="00020600040101010101" pitchFamily="18" charset="-122"/>
                <a:ea typeface="HYShangWeiMoFaTiTruing W" panose="00020600040101010101" pitchFamily="18" charset="-122"/>
              </a:rPr>
              <a:t>且回到起跑狀態</a:t>
            </a:r>
            <a:endParaRPr lang="zh-TW" altLang="en-US">
              <a:latin typeface="HYShangWeiMoFaTiTruing W" panose="00020600040101010101" pitchFamily="18" charset="-122"/>
              <a:ea typeface="HYShangWeiMoFaTiTruing W" panose="00020600040101010101" pitchFamily="18" charset="-122"/>
            </a:endParaRPr>
          </a:p>
        </p:txBody>
      </p:sp>
      <p:cxnSp>
        <p:nvCxnSpPr>
          <p:cNvPr id="5" name="直線接點 4"/>
          <p:cNvCxnSpPr/>
          <p:nvPr/>
        </p:nvCxnSpPr>
        <p:spPr>
          <a:xfrm flipH="1">
            <a:off x="2516896" y="1444235"/>
            <a:ext cx="3875344" cy="285175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接點 5"/>
          <p:cNvCxnSpPr/>
          <p:nvPr/>
        </p:nvCxnSpPr>
        <p:spPr>
          <a:xfrm flipH="1" flipV="1">
            <a:off x="2478795" y="4283286"/>
            <a:ext cx="4297680" cy="100584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H="1" flipV="1">
            <a:off x="6391916" y="1444235"/>
            <a:ext cx="395058" cy="385759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接點 56"/>
          <p:cNvCxnSpPr/>
          <p:nvPr/>
        </p:nvCxnSpPr>
        <p:spPr>
          <a:xfrm flipH="1" flipV="1">
            <a:off x="677988" y="3865934"/>
            <a:ext cx="2331652" cy="54570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 flipH="1">
            <a:off x="3936786" y="400295"/>
            <a:ext cx="3875344" cy="285175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弧形 37"/>
          <p:cNvSpPr/>
          <p:nvPr/>
        </p:nvSpPr>
        <p:spPr>
          <a:xfrm rot="4174945">
            <a:off x="5463103" y="504786"/>
            <a:ext cx="1919579" cy="1919579"/>
          </a:xfrm>
          <a:prstGeom prst="arc">
            <a:avLst>
              <a:gd name="adj1" fmla="val 15245614"/>
              <a:gd name="adj2" fmla="val 842979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弧形 38"/>
          <p:cNvSpPr/>
          <p:nvPr/>
        </p:nvSpPr>
        <p:spPr>
          <a:xfrm rot="4097453">
            <a:off x="5479522" y="517200"/>
            <a:ext cx="1919579" cy="1919579"/>
          </a:xfrm>
          <a:prstGeom prst="arc">
            <a:avLst>
              <a:gd name="adj1" fmla="val 15316050"/>
              <a:gd name="adj2" fmla="val 985946"/>
            </a:avLst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9" name="直線接點 18"/>
          <p:cNvCxnSpPr/>
          <p:nvPr/>
        </p:nvCxnSpPr>
        <p:spPr>
          <a:xfrm flipH="1" flipV="1">
            <a:off x="6774274" y="5163398"/>
            <a:ext cx="148584" cy="145086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弧形 22"/>
          <p:cNvSpPr/>
          <p:nvPr/>
        </p:nvSpPr>
        <p:spPr>
          <a:xfrm rot="17973364">
            <a:off x="5808763" y="4367436"/>
            <a:ext cx="1919579" cy="1919579"/>
          </a:xfrm>
          <a:prstGeom prst="arc">
            <a:avLst>
              <a:gd name="adj1" fmla="val 8679712"/>
              <a:gd name="adj2" fmla="val 1518920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弧形 24"/>
          <p:cNvSpPr/>
          <p:nvPr/>
        </p:nvSpPr>
        <p:spPr>
          <a:xfrm rot="10215728">
            <a:off x="5808527" y="4367434"/>
            <a:ext cx="1919579" cy="1919579"/>
          </a:xfrm>
          <a:prstGeom prst="arc">
            <a:avLst>
              <a:gd name="adj1" fmla="val 16404515"/>
              <a:gd name="adj2" fmla="val 1402983"/>
            </a:avLst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arrow" w="med" len="med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8" name="群組 7"/>
          <p:cNvGrpSpPr/>
          <p:nvPr/>
        </p:nvGrpSpPr>
        <p:grpSpPr>
          <a:xfrm>
            <a:off x="7873436" y="2456333"/>
            <a:ext cx="1833397" cy="1833397"/>
            <a:chOff x="7281928" y="2424718"/>
            <a:chExt cx="1833397" cy="1833397"/>
          </a:xfrm>
        </p:grpSpPr>
        <p:sp>
          <p:nvSpPr>
            <p:cNvPr id="21" name="橢圓 20"/>
            <p:cNvSpPr/>
            <p:nvPr/>
          </p:nvSpPr>
          <p:spPr>
            <a:xfrm>
              <a:off x="7281928" y="2424718"/>
              <a:ext cx="1833397" cy="18333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7" name="群組 6"/>
            <p:cNvGrpSpPr/>
            <p:nvPr/>
          </p:nvGrpSpPr>
          <p:grpSpPr>
            <a:xfrm>
              <a:off x="7385139" y="3084068"/>
              <a:ext cx="1333937" cy="1037748"/>
              <a:chOff x="7385139" y="3084068"/>
              <a:chExt cx="1333937" cy="1037748"/>
            </a:xfrm>
          </p:grpSpPr>
          <p:pic>
            <p:nvPicPr>
              <p:cNvPr id="22" name="圖片 2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6304230" flipH="1">
                <a:off x="7618931" y="3021671"/>
                <a:ext cx="866896" cy="1333394"/>
              </a:xfrm>
              <a:prstGeom prst="rect">
                <a:avLst/>
              </a:prstGeom>
            </p:spPr>
          </p:pic>
          <p:cxnSp>
            <p:nvCxnSpPr>
              <p:cNvPr id="4" name="直線接點 3"/>
              <p:cNvCxnSpPr/>
              <p:nvPr/>
            </p:nvCxnSpPr>
            <p:spPr>
              <a:xfrm flipH="1" flipV="1">
                <a:off x="7385139" y="3084068"/>
                <a:ext cx="1200688" cy="310862"/>
              </a:xfrm>
              <a:prstGeom prst="line">
                <a:avLst/>
              </a:prstGeom>
              <a:ln w="38100"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文字方塊 9"/>
          <p:cNvSpPr txBox="1"/>
          <p:nvPr/>
        </p:nvSpPr>
        <p:spPr>
          <a:xfrm>
            <a:off x="7546119" y="4374714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原地旋轉一圈</a:t>
            </a:r>
            <a:endParaRPr lang="en-US" altLang="zh-TW" sz="400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TW" altLang="en-US" sz="4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總共轉</a:t>
            </a:r>
            <a:r>
              <a:rPr lang="en-US" altLang="zh-TW" sz="4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360</a:t>
            </a:r>
            <a:r>
              <a:rPr lang="zh-TW" altLang="en-US" sz="4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度</a:t>
            </a:r>
            <a:endParaRPr lang="zh-TW" altLang="en-US" sz="40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778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多面向">
  <a:themeElements>
    <a:clrScheme name="紅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多面向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多面向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262</TotalTime>
  <Words>82</Words>
  <Application>Microsoft Office PowerPoint</Application>
  <PresentationFormat>寬螢幕</PresentationFormat>
  <Paragraphs>10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4" baseType="lpstr">
      <vt:lpstr>HYShangWeiMoFaTiTruing W</vt:lpstr>
      <vt:lpstr>SetoFont</vt:lpstr>
      <vt:lpstr>微軟正黑體</vt:lpstr>
      <vt:lpstr>Arial</vt:lpstr>
      <vt:lpstr>Jokerman</vt:lpstr>
      <vt:lpstr>Trebuchet MS</vt:lpstr>
      <vt:lpstr>Wingdings 3</vt:lpstr>
      <vt:lpstr>多面向</vt:lpstr>
      <vt:lpstr>3-1三角形的外角和</vt:lpstr>
      <vt:lpstr>沿著三角形跑一圈， 且回到起跑狀態</vt:lpstr>
      <vt:lpstr>沿著三角形跑一圈， 且回到起跑狀態</vt:lpstr>
      <vt:lpstr>沿著三角形跑一圈， 且回到起跑狀態</vt:lpstr>
      <vt:lpstr>PowerPoint 簡報</vt:lpstr>
      <vt:lpstr>沿著三角形跑一圈， 且回到起跑狀態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3-1三角形的外角和</dc:title>
  <dc:creator>Lily</dc:creator>
  <cp:lastModifiedBy>Lily</cp:lastModifiedBy>
  <cp:revision>17</cp:revision>
  <dcterms:created xsi:type="dcterms:W3CDTF">2021-04-05T09:44:27Z</dcterms:created>
  <dcterms:modified xsi:type="dcterms:W3CDTF">2021-04-05T14:06:51Z</dcterms:modified>
</cp:coreProperties>
</file>